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7463" autoAdjust="0"/>
  </p:normalViewPr>
  <p:slideViewPr>
    <p:cSldViewPr snapToGrid="0">
      <p:cViewPr varScale="1">
        <p:scale>
          <a:sx n="61" d="100"/>
          <a:sy n="61" d="100"/>
        </p:scale>
        <p:origin x="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01B1B7-A635-4BA2-A71D-BEB5BDBC7412}" type="datetime1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529299-61FF-4B93-ADA6-2FD5975D6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BD975A-3F3A-401A-94EB-52B0004B008A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849E9A-41F7-4779-A581-48A7C374A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Você pode usar este slide como slide de abertura ou de encerramento.  Caso opte por usá-lo como encerramento, reveja os principais pontos da apresentação.  Uma maneira criativa de fazer isso é adicionar animações aos vários elementos gráficos em um slide.  Esse slide tem 4 elementos gráficos diferentes, e ao exibir a apresentação de slides, você verá que pode clicar para revelar o próximo gráfico.  Da mesma forma, ao analisar os tópicos principais da apresentação, você pode querer que cada ponto apareça ao abordá-lo. </a:t>
            </a:r>
          </a:p>
          <a:p>
            <a:pPr rtl="0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pt-BR" b="1">
                <a:latin typeface="Segoe UI" panose="020B0502040204020203" pitchFamily="34" charset="0"/>
                <a:cs typeface="Segoe UI" panose="020B0502040204020203" pitchFamily="34" charset="0"/>
              </a:rPr>
              <a:t>Adicionar animação a imagens e elementos gráficos: </a:t>
            </a:r>
          </a:p>
          <a:p>
            <a:pPr marL="228600" indent="-228600" rtl="0">
              <a:buAutoNum type="arabicPeriod"/>
            </a:pPr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Selecione a imagem ou o elemento gráfico.</a:t>
            </a:r>
          </a:p>
          <a:p>
            <a:pPr marL="228600" indent="-228600" rtl="0">
              <a:buAutoNum type="arabicPeriod"/>
            </a:pPr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Clique na guia Animações.</a:t>
            </a:r>
          </a:p>
          <a:p>
            <a:pPr marL="228600" indent="-228600" rtl="0">
              <a:buAutoNum type="arabicPeriod"/>
            </a:pPr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Escolha uma das opções.  A animação deste slide é "Dividir".  O menu suspenso na seção Animação oferece ainda mais animações que você pode usar.</a:t>
            </a:r>
          </a:p>
          <a:p>
            <a:pPr marL="228600" indent="-228600" rtl="0">
              <a:buAutoNum type="arabicPeriod"/>
            </a:pPr>
            <a:r>
              <a:rPr lang="pt-BR">
                <a:latin typeface="Segoe UI" panose="020B0502040204020203" pitchFamily="34" charset="0"/>
                <a:cs typeface="Segoe UI" panose="020B0502040204020203" pitchFamily="34" charset="0"/>
              </a:rPr>
              <a:t>Se você tiver vários elementos gráficos ou imagens, verá um número aparecer ao lado deles informando a ordem das animações.</a:t>
            </a:r>
          </a:p>
          <a:p>
            <a:pPr marL="228600" indent="-228600" rtl="0">
              <a:buAutoNum type="arabicPeriod"/>
            </a:pPr>
            <a:endParaRPr lang="pt-BR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pt-BR" b="1">
                <a:latin typeface="Segoe UI" panose="020B0502040204020203" pitchFamily="34" charset="0"/>
                <a:cs typeface="Segoe UI" panose="020B0502040204020203" pitchFamily="34" charset="0"/>
              </a:rPr>
              <a:t>Observação: Escolha as animações com cuidado.  Você não vai querer deixar seu público-alvo confuso com sua apresentação.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26E8F0-3EDF-4E60-874E-D0BC5059128C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D81BC-2493-435D-97D5-7B1CF0CA564D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C15E2-556A-4084-9756-CC97B7819047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9AD22-EE1D-4220-B21D-B69621C28D80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96B1F-1BA2-4EBD-9DAA-626FA797987C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5985D8-1C3B-463C-9F0C-59B80152D5A3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6E40D-0E4A-4BCE-B61E-E7FB05FC12B8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E2EE24-1FD2-46C7-B4BA-5D78B372D82C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B3723-3BC0-4065-9861-D64F9D9B12DD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B126-A27E-4F9A-AC95-3CDC07BA0C33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EE421-91FE-4AFD-9703-B33CB1495D63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4CAEAE9-B3CD-4B5B-B305-827BAE304E8E}" type="datetime1">
              <a:rPr lang="pt-BR" noProof="0" smtClean="0"/>
              <a:t>01/10/2021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1854" y="5395892"/>
            <a:ext cx="5609222" cy="1363215"/>
          </a:xfrm>
        </p:spPr>
        <p:txBody>
          <a:bodyPr rtlCol="0" anchor="t">
            <a:normAutofit/>
          </a:bodyPr>
          <a:lstStyle/>
          <a:p>
            <a:pPr algn="l" rtl="0"/>
            <a:r>
              <a:rPr lang="pt-BR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Belo Jardim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854" y="4635767"/>
            <a:ext cx="5609219" cy="576738"/>
          </a:xfrm>
        </p:spPr>
        <p:txBody>
          <a:bodyPr rtlCol="0" anchor="b">
            <a:normAutofit/>
          </a:bodyPr>
          <a:lstStyle/>
          <a:p>
            <a:pPr algn="l" rtl="0"/>
            <a:r>
              <a:rPr lang="pt-BR" sz="3200" dirty="0">
                <a:latin typeface="Franklin Gothic Book" panose="020B0503020102020204" pitchFamily="34" charset="0"/>
              </a:rPr>
              <a:t>Orçamento Participativo 2022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Elemento gráfico 8" descr="Livro aberto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lemento gráfico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Elemento gráfico 6" descr="Quadro-negro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lemento gráfico 10" descr="Livros na prateleira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B6A7BE2-34F4-4C14-B9FD-AD82B73A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5" y="1328737"/>
            <a:ext cx="11897710" cy="55292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B9F736A2-5A31-44AE-9416-A56423D52EB5}"/>
              </a:ext>
            </a:extLst>
          </p:cNvPr>
          <p:cNvSpPr/>
          <p:nvPr/>
        </p:nvSpPr>
        <p:spPr>
          <a:xfrm>
            <a:off x="0" y="474389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168606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6EBF9F1-0C45-4FD0-A28F-96225660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294524"/>
            <a:ext cx="11929241" cy="539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C56298CF-37E6-40A6-B355-C75F3B5A0B8A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248579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áfico de respostas do Formulários Google. Título da pergunta: Em relação à Juventude, na sua opinião qual seria a prioridade em sua localidade?. Número de respostas: 1.704 respostas.">
            <a:extLst>
              <a:ext uri="{FF2B5EF4-FFF2-40B4-BE49-F238E27FC236}">
                <a16:creationId xmlns:a16="http://schemas.microsoft.com/office/drawing/2014/main" id="{1DE8E840-4030-426D-BBCA-09C994263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" y="1460937"/>
            <a:ext cx="11918732" cy="52867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DA0AB751-5FED-45DD-B6FD-DB9E12D02EC5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60878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áfico 10" descr="Livros na prateleira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1" y="982364"/>
            <a:ext cx="2659472" cy="2659472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áfico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0143" y="983211"/>
            <a:ext cx="2646677" cy="2646677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áfico 6" descr="Quadro-negro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6859" y="982364"/>
            <a:ext cx="2648371" cy="2648371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emento gráfico 8" descr="Livro aberto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5269" y="1004677"/>
            <a:ext cx="2648372" cy="2648372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 rtlCol="0">
            <a:normAutofit/>
          </a:bodyPr>
          <a:lstStyle/>
          <a:p>
            <a:pPr rtl="0"/>
            <a:r>
              <a:rPr lang="pt-BR" sz="5400" dirty="0">
                <a:solidFill>
                  <a:srgbClr val="FFFFFF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Final da apresentação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3468" y="5738691"/>
            <a:ext cx="10345064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>
                <a:solidFill>
                  <a:srgbClr val="E7E6E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Participativo 2022 l Belo Jardim </a:t>
            </a:r>
          </a:p>
        </p:txBody>
      </p:sp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ECF01F62-47AE-4FD3-926C-AC762164D8A4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  <p:pic>
        <p:nvPicPr>
          <p:cNvPr id="1026" name="Picture 2" descr="Gráfico de respostas do Formulários Google. Título da pergunta: Idade. Número de respostas: 1.704 respostas.">
            <a:extLst>
              <a:ext uri="{FF2B5EF4-FFF2-40B4-BE49-F238E27FC236}">
                <a16:creationId xmlns:a16="http://schemas.microsoft.com/office/drawing/2014/main" id="{3E0E52EA-0E2F-4BD7-87FC-BC51581D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1599324"/>
            <a:ext cx="11225049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5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ostas do Formulários Google. Título da pergunta: Gênero. Número de respostas: 1.704 respostas.">
            <a:extLst>
              <a:ext uri="{FF2B5EF4-FFF2-40B4-BE49-F238E27FC236}">
                <a16:creationId xmlns:a16="http://schemas.microsoft.com/office/drawing/2014/main" id="{30560BD0-40BF-4A72-B6AE-5F10C7BB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" y="1347075"/>
            <a:ext cx="11056883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3E4ECD11-80C1-4B4D-BA2D-BB0175F05A50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32618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respostas do Formulários Google. Título da pergunta: Áreas. Número de respostas: 1.704 respostas.">
            <a:extLst>
              <a:ext uri="{FF2B5EF4-FFF2-40B4-BE49-F238E27FC236}">
                <a16:creationId xmlns:a16="http://schemas.microsoft.com/office/drawing/2014/main" id="{6C4D1770-85AD-4014-8AD3-37F1C54D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7" y="1536262"/>
            <a:ext cx="11025352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C3424CCD-D421-4217-9055-64780C48EE6F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136586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respostas do Formulários Google. Título da pergunta: Em qual localidade você mora?. Número de respostas: 1.704 respostas.">
            <a:extLst>
              <a:ext uri="{FF2B5EF4-FFF2-40B4-BE49-F238E27FC236}">
                <a16:creationId xmlns:a16="http://schemas.microsoft.com/office/drawing/2014/main" id="{53D2AE13-E944-4DF2-9CBD-B53E0E2A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" y="1177158"/>
            <a:ext cx="11550869" cy="40990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áfico de respostas do Formulários Google. Título da pergunta: Em qual localidade você mora?. Número de respostas: 1.704 respostas.">
            <a:extLst>
              <a:ext uri="{FF2B5EF4-FFF2-40B4-BE49-F238E27FC236}">
                <a16:creationId xmlns:a16="http://schemas.microsoft.com/office/drawing/2014/main" id="{B0A99F2A-E21A-4DCD-BC68-64FDE92C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25754" b="19125"/>
          <a:stretch/>
        </p:blipFill>
        <p:spPr bwMode="auto">
          <a:xfrm>
            <a:off x="6821214" y="4393324"/>
            <a:ext cx="4771696" cy="24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BB0F5D87-8680-44AE-B93D-584DE9C67A25}"/>
              </a:ext>
            </a:extLst>
          </p:cNvPr>
          <p:cNvSpPr/>
          <p:nvPr/>
        </p:nvSpPr>
        <p:spPr>
          <a:xfrm>
            <a:off x="0" y="283780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41638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respostas do Formulários Google. Título da pergunta: Em relação à Saúde, na sua opinião, qual seria a prioridade em sua localidade?. Número de respostas: 1.704 respostas.">
            <a:extLst>
              <a:ext uri="{FF2B5EF4-FFF2-40B4-BE49-F238E27FC236}">
                <a16:creationId xmlns:a16="http://schemas.microsoft.com/office/drawing/2014/main" id="{2F444BDF-FFF7-4848-8251-68D50B2B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0" y="1536263"/>
            <a:ext cx="11897710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B2423023-B6C8-443F-AFD6-1EB42005A986}"/>
              </a:ext>
            </a:extLst>
          </p:cNvPr>
          <p:cNvSpPr/>
          <p:nvPr/>
        </p:nvSpPr>
        <p:spPr>
          <a:xfrm>
            <a:off x="0" y="483476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402395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respostas do Formulários Google. Título da pergunta: Em relação à Educação, na sua opinião, qual seria a prioridade em sua localidade?. Número de respostas: 1.704 respostas.">
            <a:extLst>
              <a:ext uri="{FF2B5EF4-FFF2-40B4-BE49-F238E27FC236}">
                <a16:creationId xmlns:a16="http://schemas.microsoft.com/office/drawing/2014/main" id="{D5B55504-DBAF-4797-B29E-2E2917F3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1620345"/>
            <a:ext cx="11687504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EC211B78-D715-43AD-8976-A74BE87BC85A}"/>
              </a:ext>
            </a:extLst>
          </p:cNvPr>
          <p:cNvSpPr/>
          <p:nvPr/>
        </p:nvSpPr>
        <p:spPr>
          <a:xfrm>
            <a:off x="0" y="525517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211905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áfico de respostas do Formulários Google. Título da pergunta: Em relação ao Emprego e à Renda, qual seria a prioridade em sua localidade?. Número de respostas: 1.704 respostas.">
            <a:extLst>
              <a:ext uri="{FF2B5EF4-FFF2-40B4-BE49-F238E27FC236}">
                <a16:creationId xmlns:a16="http://schemas.microsoft.com/office/drawing/2014/main" id="{1CAC154A-B93A-4DD0-BA1A-80BDFE87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8" y="1526546"/>
            <a:ext cx="11824139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0FEA635-0E4C-4D13-8A4B-206109A5044B}"/>
              </a:ext>
            </a:extLst>
          </p:cNvPr>
          <p:cNvSpPr/>
          <p:nvPr/>
        </p:nvSpPr>
        <p:spPr>
          <a:xfrm>
            <a:off x="0" y="504497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172772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áfico de respostas do Formulários Google. Título da pergunta: Em relação a Cultura, Lazer e Esportes na sua opinião qual seria a prioridade em sua localidade?. Número de respostas: 1.704 respostas.">
            <a:extLst>
              <a:ext uri="{FF2B5EF4-FFF2-40B4-BE49-F238E27FC236}">
                <a16:creationId xmlns:a16="http://schemas.microsoft.com/office/drawing/2014/main" id="{6FD8086D-913C-482E-8D5E-676756BE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1588813"/>
            <a:ext cx="11740056" cy="5129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855EEE65-84AF-49ED-88FD-7F7B8C854FD4}"/>
              </a:ext>
            </a:extLst>
          </p:cNvPr>
          <p:cNvSpPr/>
          <p:nvPr/>
        </p:nvSpPr>
        <p:spPr>
          <a:xfrm>
            <a:off x="0" y="402732"/>
            <a:ext cx="4918841" cy="7252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250310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418947_TF44781794_Win32" id="{682293E8-D165-4C02-9842-2CE9D0B0BA2C}" vid="{DB3772D4-A4DC-419B-8DDA-0D0E783288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C7D9E6-B0D9-433E-BD46-EB60F64F4DA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211</Words>
  <Application>Microsoft Office PowerPoint</Application>
  <PresentationFormat>Widescreen</PresentationFormat>
  <Paragraphs>26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Segoe UI</vt:lpstr>
      <vt:lpstr>Tema do Office</vt:lpstr>
      <vt:lpstr>Belo Jardim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Final da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 Jardim</dc:title>
  <dc:creator>Maxsuel</dc:creator>
  <cp:lastModifiedBy>Maxsuel</cp:lastModifiedBy>
  <cp:revision>1</cp:revision>
  <dcterms:created xsi:type="dcterms:W3CDTF">2021-10-01T14:08:27Z</dcterms:created>
  <dcterms:modified xsi:type="dcterms:W3CDTF">2021-10-01T14:39:58Z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